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4F88A3-344C-4BCD-A43A-0023BE13E9E0}">
  <a:tblStyle styleId="{694F88A3-344C-4BCD-A43A-0023BE13E9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5d7acd6d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5d7acd6d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064ed9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064ed9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0b1d062b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0b1d062b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d7acd6d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d7acd6d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5de22a2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5de22a2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d7acd6d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5d7acd6d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5d7acd6d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5d7acd6d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5d7acd6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5d7acd6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5d7acd6d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5d7acd6d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7c3bbed5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7c3bbed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0b1d062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0b1d062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1313550"/>
            <a:ext cx="85206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Low Head Dam Detection using Deep Learning techniques</a:t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405050" y="3118243"/>
            <a:ext cx="42426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>
                <a:solidFill>
                  <a:srgbClr val="000000"/>
                </a:solidFill>
              </a:rPr>
              <a:t>Rajeni Nagarajan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>
                <a:solidFill>
                  <a:srgbClr val="000000"/>
                </a:solidFill>
              </a:rPr>
              <a:t>Sindhuja Madishetty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>
                <a:solidFill>
                  <a:srgbClr val="000000"/>
                </a:solidFill>
              </a:rPr>
              <a:t>Taraka Srikrishna Kantipudi</a:t>
            </a:r>
            <a:endParaRPr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>
                <a:solidFill>
                  <a:srgbClr val="000000"/>
                </a:solidFill>
              </a:rPr>
              <a:t>Yamini Sri Vandana Penamakuru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- Test Data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150" y="2141200"/>
            <a:ext cx="2826400" cy="20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Ability to make the model </a:t>
            </a:r>
            <a:r>
              <a:rPr lang="en-GB" sz="1500"/>
              <a:t>differentiate</a:t>
            </a:r>
            <a:r>
              <a:rPr lang="en-GB" sz="1500"/>
              <a:t> between a low-head dam and high head dam.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Obtaining the location of the dams (latitude and longitude) for correctly predicted low-head dam images.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617800" y="1870374"/>
            <a:ext cx="7697400" cy="8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DISCUSSION : Q &amp; A</a:t>
            </a:r>
            <a:endParaRPr b="1"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low-head dam?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45700"/>
            <a:ext cx="43050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 head dams are small structures that impounds a small amount of water and spans the width of the river.</a:t>
            </a:r>
            <a:endParaRPr/>
          </a:p>
          <a:p>
            <a:pPr indent="0" lvl="0" marL="0" rtl="0" algn="just">
              <a:lnSpc>
                <a:spcPct val="107916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/>
              <a:t>Some uses of low-head dams :</a:t>
            </a:r>
            <a:endParaRPr b="1"/>
          </a:p>
          <a:p>
            <a:pPr indent="-311150" lvl="0" marL="457200" rtl="0" algn="just">
              <a:lnSpc>
                <a:spcPct val="107916"/>
              </a:lnSpc>
              <a:spcBef>
                <a:spcPts val="24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Diverting water from streams</a:t>
            </a:r>
            <a:endParaRPr/>
          </a:p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Agriculture</a:t>
            </a:r>
            <a:endParaRPr/>
          </a:p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Recreational purposes</a:t>
            </a:r>
            <a:endParaRPr/>
          </a:p>
          <a:p>
            <a:pPr indent="0" lvl="0" marL="0" rtl="0" algn="just">
              <a:lnSpc>
                <a:spcPct val="107916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193" y="1853850"/>
            <a:ext cx="3573883" cy="2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25" y="500925"/>
            <a:ext cx="34386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Description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547625"/>
            <a:ext cx="7567200" cy="19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Low-head dams pose a serious danger to Kayakers, rafters and swimmers.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Recirculating currents and turbulent waters can swamp vessels and drown boaters.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address this problem, the Polis center came up with an idea of detecting the low head dams.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Goal of this project - </a:t>
            </a:r>
            <a:r>
              <a:rPr lang="en-GB"/>
              <a:t>To detect the presence of low-head dams in the given satellite images.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700" y="3380575"/>
            <a:ext cx="3560876" cy="14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94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853850"/>
            <a:ext cx="4297200" cy="29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Received this dataset from the Polis center (IUPUI)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Dataset - A total of </a:t>
            </a:r>
            <a:r>
              <a:rPr b="1" lang="en-GB">
                <a:solidFill>
                  <a:srgbClr val="4A86E8"/>
                </a:solidFill>
              </a:rPr>
              <a:t>341 satellite images</a:t>
            </a:r>
            <a:r>
              <a:rPr lang="en-GB"/>
              <a:t> of dams/no-dams  in  Indiana  with-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Char char="○"/>
            </a:pPr>
            <a:r>
              <a:rPr b="1" lang="en-GB" sz="1100">
                <a:solidFill>
                  <a:srgbClr val="4A86E8"/>
                </a:solidFill>
              </a:rPr>
              <a:t>162  low-head dam</a:t>
            </a:r>
            <a:r>
              <a:rPr b="1" lang="en-GB">
                <a:solidFill>
                  <a:srgbClr val="4A86E8"/>
                </a:solidFill>
              </a:rPr>
              <a:t> images</a:t>
            </a:r>
            <a:endParaRPr b="1" sz="1100">
              <a:solidFill>
                <a:srgbClr val="4A86E8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Char char="○"/>
            </a:pPr>
            <a:r>
              <a:rPr b="1" lang="en-GB" sz="1100">
                <a:solidFill>
                  <a:srgbClr val="4A86E8"/>
                </a:solidFill>
              </a:rPr>
              <a:t>179  </a:t>
            </a:r>
            <a:r>
              <a:rPr b="1" lang="en-GB">
                <a:solidFill>
                  <a:srgbClr val="4A86E8"/>
                </a:solidFill>
              </a:rPr>
              <a:t>no </a:t>
            </a:r>
            <a:r>
              <a:rPr b="1" lang="en-GB" sz="1100">
                <a:solidFill>
                  <a:srgbClr val="4A86E8"/>
                </a:solidFill>
              </a:rPr>
              <a:t>dam</a:t>
            </a:r>
            <a:r>
              <a:rPr b="1" lang="en-GB">
                <a:solidFill>
                  <a:srgbClr val="4A86E8"/>
                </a:solidFill>
              </a:rPr>
              <a:t> images</a:t>
            </a:r>
            <a:endParaRPr b="1">
              <a:solidFill>
                <a:srgbClr val="4A86E8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Image size- 500x500x3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Image format - PNG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Data split :</a:t>
            </a:r>
            <a:r>
              <a:rPr lang="en-GB"/>
              <a:t> </a:t>
            </a:r>
            <a:r>
              <a:rPr lang="en-GB"/>
              <a:t>80% train and 20% test set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Train set</a:t>
            </a:r>
            <a:r>
              <a:rPr lang="en-GB"/>
              <a:t> : </a:t>
            </a:r>
            <a:r>
              <a:rPr b="1" lang="en-GB"/>
              <a:t>273</a:t>
            </a:r>
            <a:r>
              <a:rPr lang="en-GB"/>
              <a:t> images with</a:t>
            </a:r>
            <a:r>
              <a:rPr b="1" lang="en-GB"/>
              <a:t> 130 low-head dams </a:t>
            </a:r>
            <a:r>
              <a:rPr lang="en-GB"/>
              <a:t>and </a:t>
            </a:r>
            <a:r>
              <a:rPr b="1" lang="en-GB"/>
              <a:t>143 no dams</a:t>
            </a:r>
            <a:r>
              <a:rPr lang="en-GB"/>
              <a:t> images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Test set</a:t>
            </a:r>
            <a:r>
              <a:rPr lang="en-GB"/>
              <a:t> : </a:t>
            </a:r>
            <a:r>
              <a:rPr b="1" lang="en-GB"/>
              <a:t>68 </a:t>
            </a:r>
            <a:r>
              <a:rPr lang="en-GB"/>
              <a:t>images with </a:t>
            </a:r>
            <a:r>
              <a:rPr b="1" lang="en-GB"/>
              <a:t>32 low-head dams</a:t>
            </a:r>
            <a:r>
              <a:rPr lang="en-GB"/>
              <a:t> and </a:t>
            </a:r>
            <a:r>
              <a:rPr b="1" lang="en-GB"/>
              <a:t>36 no dams</a:t>
            </a:r>
            <a:r>
              <a:rPr lang="en-GB"/>
              <a:t> images</a:t>
            </a:r>
            <a:endParaRPr sz="15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650" y="1237200"/>
            <a:ext cx="3614026" cy="19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6193100" y="948450"/>
            <a:ext cx="2065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Low-head dams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100" y="3506925"/>
            <a:ext cx="3555575" cy="14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6241800" y="3204950"/>
            <a:ext cx="2065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dams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1997000"/>
            <a:ext cx="50181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Finding a suitable pre-trained model to apply on satellite images of river dams.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Difficulty in identifying low-head dams in few samples manually.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Limited number of data samples to train the model.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Resolved by d</a:t>
            </a:r>
            <a:r>
              <a:rPr lang="en-GB" sz="1400"/>
              <a:t>ata augmentation techniques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475" y="3243900"/>
            <a:ext cx="3087375" cy="17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475" y="1256650"/>
            <a:ext cx="3087375" cy="18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Augmentation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1909325"/>
            <a:ext cx="41022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Technique that increases sample size of dataset by</a:t>
            </a:r>
            <a:r>
              <a:rPr lang="en-GB" sz="1400"/>
              <a:t> creating variations in </a:t>
            </a:r>
            <a:r>
              <a:rPr lang="en-GB" sz="1400"/>
              <a:t>existing</a:t>
            </a:r>
            <a:r>
              <a:rPr lang="en-GB" sz="1400"/>
              <a:t> images.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Keras - ImageDataGenerator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Transformations used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Rescale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Shear_range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Zoom_range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Horizontal Flip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Vertical flip</a:t>
            </a:r>
            <a:endParaRPr b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This technique g</a:t>
            </a:r>
            <a:r>
              <a:rPr lang="en-GB" sz="1400"/>
              <a:t>eneralizes the model well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625" y="1743725"/>
            <a:ext cx="4227800" cy="31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the models  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78175" y="1853850"/>
            <a:ext cx="7688700" cy="28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Number of layers - Convolution and Deep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Filters and Kernel sizes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Valid and same padding, padding filters and stride sizes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Average and Max Pooling for pooling layers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Activation functions - relu, tanh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Batch size - 16, 32, 64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Regularization - dropout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Batch Normalization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Optimizers - Adam, RMSProp, SGD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Epochs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Learning rate - (0.001, 0.00075, 0.0001)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076475" y="1895075"/>
            <a:ext cx="4312850" cy="1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843575" y="1875425"/>
            <a:ext cx="556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 Convolution layers, 4 Fully Connected layers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Relu activation function, sigmoid at the output layer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Batch size 32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 epochs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Adam optimizer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Binary cross entropy loss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Metrics used for evaluation -  </a:t>
            </a: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Accuracy, Precision, Recall</a:t>
            </a:r>
            <a:endParaRPr b="1"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graphicFrame>
        <p:nvGraphicFramePr>
          <p:cNvPr id="145" name="Google Shape;145;p21"/>
          <p:cNvGraphicFramePr/>
          <p:nvPr/>
        </p:nvGraphicFramePr>
        <p:xfrm>
          <a:off x="781413" y="21015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{694F88A3-344C-4BCD-A43A-0023BE13E9E0}</a:tableStyleId>
              </a:tblPr>
              <a:tblGrid>
                <a:gridCol w="857175"/>
                <a:gridCol w="672400"/>
                <a:gridCol w="672400"/>
                <a:gridCol w="672400"/>
                <a:gridCol w="672400"/>
                <a:gridCol w="672400"/>
                <a:gridCol w="672400"/>
                <a:gridCol w="672400"/>
                <a:gridCol w="672400"/>
                <a:gridCol w="672400"/>
                <a:gridCol w="672400"/>
              </a:tblGrid>
              <a:tr h="47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Optimizer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Padding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Batch Size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Epochs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 (test)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Accuracy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(test)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(test)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AlexNet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VGG-19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Model-3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Model-4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Model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relu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200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 sz="1200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